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9" r:id="rId5"/>
    <p:sldId id="258" r:id="rId6"/>
    <p:sldId id="260" r:id="rId7"/>
    <p:sldId id="261" r:id="rId8"/>
    <p:sldId id="262" r:id="rId9"/>
    <p:sldId id="263" r:id="rId10"/>
    <p:sldId id="264" r:id="rId11"/>
    <p:sldId id="265" r:id="rId12"/>
    <p:sldId id="266" r:id="rId13"/>
    <p:sldId id="267" r:id="rId14"/>
    <p:sldId id="268" r:id="rId15"/>
    <p:sldId id="269"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1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B2D353E8-80CD-4F09-B902-F2CD8943CF16}" type="datetimeFigureOut">
              <a:rPr lang="en-US" smtClean="0"/>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9E8F14-4892-41FD-B52C-A9F0704AD2FB}" type="slidenum">
              <a:rPr lang="en-US" smtClean="0"/>
              <a:t>‹#›</a:t>
            </a:fld>
            <a:endParaRPr lang="en-US" dirty="0"/>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353E8-80CD-4F09-B902-F2CD8943CF16}" type="datetimeFigureOut">
              <a:rPr lang="en-US" smtClean="0"/>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9E8F14-4892-41FD-B52C-A9F0704AD2F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353E8-80CD-4F09-B902-F2CD8943CF16}" type="datetimeFigureOut">
              <a:rPr lang="en-US" smtClean="0"/>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9E8F14-4892-41FD-B52C-A9F0704AD2F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B2D353E8-80CD-4F09-B902-F2CD8943CF16}" type="datetimeFigureOut">
              <a:rPr lang="en-US" smtClean="0"/>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9E8F14-4892-41FD-B52C-A9F0704AD2FB}" type="slidenum">
              <a:rPr lang="en-US" smtClean="0"/>
              <a:t>‹#›</a:t>
            </a:fld>
            <a:endParaRPr lang="en-US" dirty="0"/>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D353E8-80CD-4F09-B902-F2CD8943CF16}" type="datetimeFigureOut">
              <a:rPr lang="en-US" smtClean="0"/>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9E8F14-4892-41FD-B52C-A9F0704AD2F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B2D353E8-80CD-4F09-B902-F2CD8943CF16}" type="datetimeFigureOut">
              <a:rPr lang="en-US" smtClean="0"/>
              <a:t>11/9/2011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9E8F14-4892-41FD-B52C-A9F0704AD2F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2D353E8-80CD-4F09-B902-F2CD8943CF16}" type="datetimeFigureOut">
              <a:rPr lang="en-US" smtClean="0"/>
              <a:t>11/9/2011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9E8F14-4892-41FD-B52C-A9F0704AD2F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2D353E8-80CD-4F09-B902-F2CD8943CF16}" type="datetimeFigureOut">
              <a:rPr lang="en-US" smtClean="0"/>
              <a:t>11/9/2011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9E8F14-4892-41FD-B52C-A9F0704AD2F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353E8-80CD-4F09-B902-F2CD8943CF16}" type="datetimeFigureOut">
              <a:rPr lang="en-US" smtClean="0"/>
              <a:t>11/9/2011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9E8F14-4892-41FD-B52C-A9F0704AD2F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353E8-80CD-4F09-B902-F2CD8943CF16}" type="datetimeFigureOut">
              <a:rPr lang="en-US" smtClean="0"/>
              <a:t>11/9/2011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9E8F14-4892-41FD-B52C-A9F0704AD2F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353E8-80CD-4F09-B902-F2CD8943CF16}" type="datetimeFigureOut">
              <a:rPr lang="en-US" smtClean="0"/>
              <a:t>11/9/2011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9E8F14-4892-41FD-B52C-A9F0704AD2F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B2D353E8-80CD-4F09-B902-F2CD8943CF16}" type="datetimeFigureOut">
              <a:rPr lang="en-US" smtClean="0"/>
              <a:t>11/9/2011</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829E8F14-4892-41FD-B52C-A9F0704AD2FB}"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3600"/>
            <a:ext cx="7772400" cy="1470025"/>
          </a:xfrm>
        </p:spPr>
        <p:txBody>
          <a:bodyPr>
            <a:normAutofit/>
          </a:bodyPr>
          <a:lstStyle/>
          <a:p>
            <a:r>
              <a:rPr lang="en-US" b="1" dirty="0" smtClean="0"/>
              <a:t>THE NEW TEXAS CORE CURRICULUM </a:t>
            </a:r>
            <a:br>
              <a:rPr lang="en-US" b="1" dirty="0" smtClean="0"/>
            </a:br>
            <a:r>
              <a:rPr lang="en-US" sz="2000" b="1" dirty="0" smtClean="0"/>
              <a:t>(OCTOBER 27, 2011)</a:t>
            </a:r>
            <a:endParaRPr lang="en-US" sz="2000" b="1" dirty="0"/>
          </a:p>
        </p:txBody>
      </p:sp>
    </p:spTree>
    <p:extLst>
      <p:ext uri="{BB962C8B-B14F-4D97-AF65-F5344CB8AC3E}">
        <p14:creationId xmlns:p14="http://schemas.microsoft.com/office/powerpoint/2010/main" val="278574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Language, Philosophy, and Culture </a:t>
            </a:r>
            <a:endParaRPr lang="en-US" dirty="0"/>
          </a:p>
        </p:txBody>
      </p:sp>
      <p:sp>
        <p:nvSpPr>
          <p:cNvPr id="3" name="Content Placeholder 2"/>
          <p:cNvSpPr>
            <a:spLocks noGrp="1"/>
          </p:cNvSpPr>
          <p:nvPr>
            <p:ph sz="quarter" idx="13"/>
          </p:nvPr>
        </p:nvSpPr>
        <p:spPr/>
        <p:txBody>
          <a:bodyPr/>
          <a:lstStyle/>
          <a:p>
            <a:r>
              <a:rPr lang="en-US" sz="2000" dirty="0"/>
              <a:t>Courses in this category focus on how ideas, values, beliefs, and other aspects of culture reflect and affect human experience.</a:t>
            </a:r>
          </a:p>
          <a:p>
            <a:r>
              <a:rPr lang="en-US" sz="2000" dirty="0"/>
              <a:t>Courses involve the exploration of ideas that foster aesthetic and intellectual creation in order to understand the human condition across cultures.</a:t>
            </a:r>
          </a:p>
          <a:p>
            <a:r>
              <a:rPr lang="en-US" sz="2000" dirty="0"/>
              <a:t>The following four Core Objectives must be addressed in each course approved to fulfill this category requirement</a:t>
            </a:r>
            <a:r>
              <a:rPr lang="en-US" sz="2000" dirty="0" smtClean="0"/>
              <a:t>:</a:t>
            </a:r>
          </a:p>
          <a:p>
            <a:pPr marL="457200" lvl="1" indent="0">
              <a:buNone/>
            </a:pPr>
            <a:r>
              <a:rPr lang="en-US" sz="2000" dirty="0"/>
              <a:t>	</a:t>
            </a:r>
            <a:r>
              <a:rPr lang="en-US" sz="2000" dirty="0" smtClean="0"/>
              <a:t>Critical </a:t>
            </a:r>
            <a:r>
              <a:rPr lang="en-US" sz="2000" dirty="0"/>
              <a:t>Thinking </a:t>
            </a:r>
            <a:r>
              <a:rPr lang="en-US" sz="2000" dirty="0" smtClean="0"/>
              <a:t>Skills</a:t>
            </a:r>
          </a:p>
          <a:p>
            <a:pPr marL="914400" lvl="2" indent="0">
              <a:buNone/>
            </a:pPr>
            <a:r>
              <a:rPr lang="en-US" sz="2000" dirty="0" smtClean="0"/>
              <a:t>Communication Skills </a:t>
            </a:r>
          </a:p>
          <a:p>
            <a:pPr marL="914400" lvl="2" indent="0">
              <a:buNone/>
            </a:pPr>
            <a:r>
              <a:rPr lang="en-US" sz="2000" dirty="0" smtClean="0"/>
              <a:t>Teamwork </a:t>
            </a:r>
            <a:r>
              <a:rPr lang="en-US" sz="2000" dirty="0"/>
              <a:t>OR Personal </a:t>
            </a:r>
            <a:r>
              <a:rPr lang="en-US" sz="2000" dirty="0" smtClean="0"/>
              <a:t>Responsibility</a:t>
            </a:r>
          </a:p>
          <a:p>
            <a:pPr marL="914400" lvl="2" indent="0">
              <a:buNone/>
            </a:pPr>
            <a:r>
              <a:rPr lang="en-US" sz="2000" dirty="0" smtClean="0"/>
              <a:t>Social Responsibility </a:t>
            </a:r>
            <a:endParaRPr lang="en-US" sz="2000" dirty="0"/>
          </a:p>
          <a:p>
            <a:endParaRPr lang="en-US" dirty="0"/>
          </a:p>
        </p:txBody>
      </p:sp>
    </p:spTree>
    <p:extLst>
      <p:ext uri="{BB962C8B-B14F-4D97-AF65-F5344CB8AC3E}">
        <p14:creationId xmlns:p14="http://schemas.microsoft.com/office/powerpoint/2010/main" val="2186025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Creative Arts </a:t>
            </a:r>
            <a:endParaRPr lang="en-US" dirty="0"/>
          </a:p>
        </p:txBody>
      </p:sp>
      <p:sp>
        <p:nvSpPr>
          <p:cNvPr id="3" name="Content Placeholder 2"/>
          <p:cNvSpPr>
            <a:spLocks noGrp="1"/>
          </p:cNvSpPr>
          <p:nvPr>
            <p:ph sz="quarter" idx="13"/>
          </p:nvPr>
        </p:nvSpPr>
        <p:spPr/>
        <p:txBody>
          <a:bodyPr>
            <a:normAutofit/>
          </a:bodyPr>
          <a:lstStyle/>
          <a:p>
            <a:r>
              <a:rPr lang="en-US" sz="2000" dirty="0"/>
              <a:t>Courses in this category focus on the appreciation and analysis of creative artifacts and </a:t>
            </a:r>
            <a:r>
              <a:rPr lang="en-US" sz="2000"/>
              <a:t>works </a:t>
            </a:r>
            <a:r>
              <a:rPr lang="en-US" sz="2000" smtClean="0"/>
              <a:t>of </a:t>
            </a:r>
            <a:r>
              <a:rPr lang="en-US" sz="2000" dirty="0"/>
              <a:t>the human imagination.</a:t>
            </a:r>
          </a:p>
          <a:p>
            <a:r>
              <a:rPr lang="en-US" sz="2000" dirty="0"/>
              <a:t>Courses involve the synthesis and interpretation of artistic expression and enable critical, creative, and innovative communication about works of art.</a:t>
            </a:r>
          </a:p>
          <a:p>
            <a:r>
              <a:rPr lang="en-US" sz="2000" dirty="0"/>
              <a:t>The following four Core Objectives must be addressed in each course approved to fulfill this category requirement: </a:t>
            </a:r>
            <a:endParaRPr lang="en-US" sz="2000" dirty="0" smtClean="0"/>
          </a:p>
          <a:p>
            <a:pPr marL="457200" lvl="1" indent="0">
              <a:buNone/>
            </a:pPr>
            <a:r>
              <a:rPr lang="en-US" sz="2000" dirty="0"/>
              <a:t>	</a:t>
            </a:r>
            <a:r>
              <a:rPr lang="en-US" sz="2000" dirty="0" smtClean="0"/>
              <a:t>Critical </a:t>
            </a:r>
            <a:r>
              <a:rPr lang="en-US" sz="2000" dirty="0"/>
              <a:t>Thinking </a:t>
            </a:r>
            <a:r>
              <a:rPr lang="en-US" sz="2000" dirty="0" smtClean="0"/>
              <a:t>Skill</a:t>
            </a:r>
          </a:p>
          <a:p>
            <a:pPr marL="457200" lvl="1" indent="0">
              <a:buNone/>
            </a:pPr>
            <a:r>
              <a:rPr lang="en-US" sz="2000" dirty="0"/>
              <a:t>	</a:t>
            </a:r>
            <a:r>
              <a:rPr lang="en-US" sz="2000" dirty="0" smtClean="0"/>
              <a:t> </a:t>
            </a:r>
            <a:r>
              <a:rPr lang="en-US" sz="2000" dirty="0"/>
              <a:t>Communication </a:t>
            </a:r>
            <a:r>
              <a:rPr lang="en-US" sz="2000" dirty="0" smtClean="0"/>
              <a:t>Skills </a:t>
            </a:r>
          </a:p>
          <a:p>
            <a:pPr marL="457200" lvl="1" indent="0">
              <a:buNone/>
            </a:pPr>
            <a:r>
              <a:rPr lang="en-US" sz="2000" dirty="0"/>
              <a:t>	</a:t>
            </a:r>
            <a:r>
              <a:rPr lang="en-US" sz="2000" dirty="0" smtClean="0"/>
              <a:t>Teamwork</a:t>
            </a:r>
          </a:p>
          <a:p>
            <a:pPr marL="457200" lvl="1" indent="0">
              <a:buNone/>
            </a:pPr>
            <a:r>
              <a:rPr lang="en-US" sz="2000" dirty="0"/>
              <a:t>	</a:t>
            </a:r>
            <a:r>
              <a:rPr lang="en-US" sz="2000" dirty="0" smtClean="0"/>
              <a:t>Social </a:t>
            </a:r>
            <a:r>
              <a:rPr lang="en-US" sz="2000" dirty="0"/>
              <a:t>Responsibility</a:t>
            </a:r>
          </a:p>
        </p:txBody>
      </p:sp>
    </p:spTree>
    <p:extLst>
      <p:ext uri="{BB962C8B-B14F-4D97-AF65-F5344CB8AC3E}">
        <p14:creationId xmlns:p14="http://schemas.microsoft.com/office/powerpoint/2010/main" val="4027208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639762"/>
          </a:xfrm>
        </p:spPr>
        <p:txBody>
          <a:bodyPr/>
          <a:lstStyle/>
          <a:p>
            <a:r>
              <a:rPr lang="en-US" b="1" dirty="0"/>
              <a:t>American History </a:t>
            </a:r>
            <a:endParaRPr lang="en-US" dirty="0"/>
          </a:p>
        </p:txBody>
      </p:sp>
      <p:sp>
        <p:nvSpPr>
          <p:cNvPr id="3" name="Content Placeholder 2"/>
          <p:cNvSpPr>
            <a:spLocks noGrp="1"/>
          </p:cNvSpPr>
          <p:nvPr>
            <p:ph sz="quarter" idx="13"/>
          </p:nvPr>
        </p:nvSpPr>
        <p:spPr>
          <a:xfrm>
            <a:off x="609600" y="914400"/>
            <a:ext cx="7924800" cy="4800600"/>
          </a:xfrm>
        </p:spPr>
        <p:txBody>
          <a:bodyPr>
            <a:noAutofit/>
          </a:bodyPr>
          <a:lstStyle/>
          <a:p>
            <a:r>
              <a:rPr lang="en-US" sz="2000" dirty="0"/>
              <a:t>Courses in this category focus on the consideration of past events relative to the United States, with the option of including Texas History for a portion of this component area.</a:t>
            </a:r>
          </a:p>
          <a:p>
            <a:r>
              <a:rPr lang="en-US" sz="2000" dirty="0"/>
              <a:t>Courses involve the interaction among individuals, communities, states, the nation, and the world, considering how these interactions have contributed to the development of the United States and its global role.</a:t>
            </a:r>
          </a:p>
          <a:p>
            <a:r>
              <a:rPr lang="en-US" sz="2000" dirty="0"/>
              <a:t>The following four Core Objectives must be addressed in each course approved to fulfill this category requirement</a:t>
            </a:r>
            <a:r>
              <a:rPr lang="en-US" sz="2000" dirty="0" smtClean="0"/>
              <a:t>:</a:t>
            </a:r>
          </a:p>
          <a:p>
            <a:pPr marL="457200" lvl="1" indent="0">
              <a:buNone/>
            </a:pPr>
            <a:r>
              <a:rPr lang="en-US" sz="2000" dirty="0"/>
              <a:t>	</a:t>
            </a:r>
            <a:r>
              <a:rPr lang="en-US" sz="2000" dirty="0" smtClean="0"/>
              <a:t>Critical </a:t>
            </a:r>
            <a:r>
              <a:rPr lang="en-US" sz="2000" dirty="0"/>
              <a:t>Thinking </a:t>
            </a:r>
            <a:r>
              <a:rPr lang="en-US" sz="2000" dirty="0" smtClean="0"/>
              <a:t>Skills </a:t>
            </a:r>
          </a:p>
          <a:p>
            <a:pPr marL="457200" lvl="1" indent="0">
              <a:buNone/>
            </a:pPr>
            <a:r>
              <a:rPr lang="en-US" sz="2000" dirty="0"/>
              <a:t>	</a:t>
            </a:r>
            <a:r>
              <a:rPr lang="en-US" sz="2000" dirty="0" smtClean="0"/>
              <a:t>Communication Skills</a:t>
            </a:r>
          </a:p>
          <a:p>
            <a:pPr marL="457200" lvl="1" indent="0">
              <a:buNone/>
            </a:pPr>
            <a:r>
              <a:rPr lang="en-US" sz="2000" dirty="0"/>
              <a:t>	</a:t>
            </a:r>
            <a:r>
              <a:rPr lang="en-US" sz="2000" dirty="0" smtClean="0"/>
              <a:t>Personal Responsibility</a:t>
            </a:r>
          </a:p>
          <a:p>
            <a:pPr marL="457200" lvl="1" indent="0">
              <a:buNone/>
            </a:pPr>
            <a:r>
              <a:rPr lang="en-US" sz="2000" dirty="0"/>
              <a:t>	</a:t>
            </a:r>
            <a:r>
              <a:rPr lang="en-US" sz="2000" dirty="0" smtClean="0"/>
              <a:t>Social </a:t>
            </a:r>
            <a:r>
              <a:rPr lang="en-US" sz="2000" dirty="0"/>
              <a:t>Responsibility</a:t>
            </a:r>
          </a:p>
        </p:txBody>
      </p:sp>
    </p:spTree>
    <p:extLst>
      <p:ext uri="{BB962C8B-B14F-4D97-AF65-F5344CB8AC3E}">
        <p14:creationId xmlns:p14="http://schemas.microsoft.com/office/powerpoint/2010/main" val="41482486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639762"/>
          </a:xfrm>
        </p:spPr>
        <p:txBody>
          <a:bodyPr/>
          <a:lstStyle/>
          <a:p>
            <a:r>
              <a:rPr lang="en-US" b="1" dirty="0"/>
              <a:t>Government/Political Science </a:t>
            </a:r>
            <a:endParaRPr lang="en-US" dirty="0"/>
          </a:p>
        </p:txBody>
      </p:sp>
      <p:sp>
        <p:nvSpPr>
          <p:cNvPr id="3" name="Content Placeholder 2"/>
          <p:cNvSpPr>
            <a:spLocks noGrp="1"/>
          </p:cNvSpPr>
          <p:nvPr>
            <p:ph sz="quarter" idx="13"/>
          </p:nvPr>
        </p:nvSpPr>
        <p:spPr>
          <a:xfrm>
            <a:off x="609600" y="1066800"/>
            <a:ext cx="7924800" cy="4648200"/>
          </a:xfrm>
        </p:spPr>
        <p:txBody>
          <a:bodyPr>
            <a:noAutofit/>
          </a:bodyPr>
          <a:lstStyle/>
          <a:p>
            <a:r>
              <a:rPr lang="en-US" sz="2000" dirty="0"/>
              <a:t>Courses in this category focus on consideration of the Constitution of the Untied States and the constitutions of the states, with special emphasis on that of Texas,.</a:t>
            </a:r>
          </a:p>
          <a:p>
            <a:r>
              <a:rPr lang="en-US" sz="2000" dirty="0"/>
              <a:t>Courses involve the analysis of governmental institutions, political behavior, civic engagement, and their political and philosophical foundations.</a:t>
            </a:r>
          </a:p>
          <a:p>
            <a:r>
              <a:rPr lang="en-US" sz="2000" dirty="0"/>
              <a:t>The following five Core Objectives must be addressed in each course approved to fulfill this category </a:t>
            </a:r>
            <a:r>
              <a:rPr lang="en-US" sz="2000" dirty="0" smtClean="0"/>
              <a:t>requirement</a:t>
            </a:r>
          </a:p>
          <a:p>
            <a:pPr marL="457200" lvl="1" indent="0">
              <a:buNone/>
            </a:pPr>
            <a:r>
              <a:rPr lang="en-US" sz="2000" dirty="0"/>
              <a:t>	</a:t>
            </a:r>
            <a:r>
              <a:rPr lang="en-US" sz="2000" dirty="0" smtClean="0"/>
              <a:t>Critical </a:t>
            </a:r>
            <a:r>
              <a:rPr lang="en-US" sz="2000" dirty="0"/>
              <a:t>Thinking </a:t>
            </a:r>
            <a:r>
              <a:rPr lang="en-US" sz="2000" dirty="0" smtClean="0"/>
              <a:t>Skills</a:t>
            </a:r>
          </a:p>
          <a:p>
            <a:pPr marL="457200" lvl="1" indent="0">
              <a:buNone/>
            </a:pPr>
            <a:r>
              <a:rPr lang="en-US" sz="2000" dirty="0"/>
              <a:t>	</a:t>
            </a:r>
            <a:r>
              <a:rPr lang="en-US" sz="2000" dirty="0" smtClean="0"/>
              <a:t>Communication Skills</a:t>
            </a:r>
          </a:p>
          <a:p>
            <a:pPr marL="457200" lvl="1" indent="0">
              <a:buNone/>
            </a:pPr>
            <a:r>
              <a:rPr lang="en-US" sz="2000" dirty="0"/>
              <a:t>	</a:t>
            </a:r>
            <a:r>
              <a:rPr lang="en-US" sz="2000" dirty="0" smtClean="0"/>
              <a:t>Teamwork</a:t>
            </a:r>
          </a:p>
          <a:p>
            <a:pPr marL="457200" lvl="1" indent="0">
              <a:buNone/>
            </a:pPr>
            <a:r>
              <a:rPr lang="en-US" sz="2000" dirty="0"/>
              <a:t>	</a:t>
            </a:r>
            <a:r>
              <a:rPr lang="en-US" sz="2000" dirty="0" smtClean="0"/>
              <a:t>Personal Responsibility</a:t>
            </a:r>
          </a:p>
          <a:p>
            <a:pPr marL="457200" lvl="1" indent="0">
              <a:buNone/>
            </a:pPr>
            <a:r>
              <a:rPr lang="en-US" sz="2000" dirty="0"/>
              <a:t>	</a:t>
            </a:r>
            <a:r>
              <a:rPr lang="en-US" sz="2000" dirty="0" smtClean="0"/>
              <a:t>Social </a:t>
            </a:r>
            <a:r>
              <a:rPr lang="en-US" sz="2000" dirty="0"/>
              <a:t>Responsibility</a:t>
            </a:r>
          </a:p>
        </p:txBody>
      </p:sp>
    </p:spTree>
    <p:extLst>
      <p:ext uri="{BB962C8B-B14F-4D97-AF65-F5344CB8AC3E}">
        <p14:creationId xmlns:p14="http://schemas.microsoft.com/office/powerpoint/2010/main" val="976659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563562"/>
          </a:xfrm>
        </p:spPr>
        <p:txBody>
          <a:bodyPr/>
          <a:lstStyle/>
          <a:p>
            <a:r>
              <a:rPr lang="en-US" b="1" dirty="0"/>
              <a:t>Social and Behavioral Sciences </a:t>
            </a:r>
            <a:endParaRPr lang="en-US" dirty="0"/>
          </a:p>
        </p:txBody>
      </p:sp>
      <p:sp>
        <p:nvSpPr>
          <p:cNvPr id="3" name="Content Placeholder 2"/>
          <p:cNvSpPr>
            <a:spLocks noGrp="1"/>
          </p:cNvSpPr>
          <p:nvPr>
            <p:ph sz="quarter" idx="13"/>
          </p:nvPr>
        </p:nvSpPr>
        <p:spPr>
          <a:xfrm>
            <a:off x="609600" y="990600"/>
            <a:ext cx="7924800" cy="4724400"/>
          </a:xfrm>
        </p:spPr>
        <p:txBody>
          <a:bodyPr>
            <a:noAutofit/>
          </a:bodyPr>
          <a:lstStyle/>
          <a:p>
            <a:r>
              <a:rPr lang="en-US" sz="2000" dirty="0"/>
              <a:t>Courses in this category focus on the application of scientific methods in the understanding of what makes us human.</a:t>
            </a:r>
          </a:p>
          <a:p>
            <a:r>
              <a:rPr lang="en-US" sz="2000" dirty="0"/>
              <a:t>Courses involve the exploration of behavior and interactions among individuals, groups, institutions, and events, examining their impact on the individual, society, and culture.</a:t>
            </a:r>
          </a:p>
          <a:p>
            <a:r>
              <a:rPr lang="en-US" sz="2000" dirty="0"/>
              <a:t>The following five Core objectives must be addressed in each course approved to fulfill this category </a:t>
            </a:r>
            <a:r>
              <a:rPr lang="en-US" sz="2000" dirty="0" smtClean="0"/>
              <a:t>requirement</a:t>
            </a:r>
          </a:p>
          <a:p>
            <a:pPr marL="457200" lvl="1" indent="0">
              <a:buNone/>
            </a:pPr>
            <a:r>
              <a:rPr lang="en-US" sz="2000" dirty="0"/>
              <a:t>	</a:t>
            </a:r>
            <a:r>
              <a:rPr lang="en-US" sz="2000" dirty="0" smtClean="0"/>
              <a:t>Critical </a:t>
            </a:r>
            <a:r>
              <a:rPr lang="en-US" sz="2000" dirty="0"/>
              <a:t>Thinking </a:t>
            </a:r>
            <a:r>
              <a:rPr lang="en-US" sz="2000" dirty="0" smtClean="0"/>
              <a:t>Skills </a:t>
            </a:r>
          </a:p>
          <a:p>
            <a:pPr marL="457200" lvl="1" indent="0">
              <a:buNone/>
            </a:pPr>
            <a:r>
              <a:rPr lang="en-US" sz="2000" dirty="0"/>
              <a:t>	</a:t>
            </a:r>
            <a:r>
              <a:rPr lang="en-US" sz="2000" dirty="0" smtClean="0"/>
              <a:t>Communication Skills</a:t>
            </a:r>
          </a:p>
          <a:p>
            <a:pPr marL="457200" lvl="1" indent="0">
              <a:buNone/>
            </a:pPr>
            <a:r>
              <a:rPr lang="en-US" sz="2000" dirty="0"/>
              <a:t>	</a:t>
            </a:r>
            <a:r>
              <a:rPr lang="en-US" sz="2000" dirty="0" smtClean="0"/>
              <a:t>Empirical </a:t>
            </a:r>
            <a:r>
              <a:rPr lang="en-US" sz="2000" dirty="0"/>
              <a:t>and Quantitative </a:t>
            </a:r>
            <a:r>
              <a:rPr lang="en-US" sz="2000" dirty="0" smtClean="0"/>
              <a:t>Skills</a:t>
            </a:r>
          </a:p>
          <a:p>
            <a:pPr marL="457200" lvl="1" indent="0">
              <a:buNone/>
            </a:pPr>
            <a:r>
              <a:rPr lang="en-US" sz="2000" dirty="0"/>
              <a:t>	</a:t>
            </a:r>
            <a:r>
              <a:rPr lang="en-US" sz="2000" dirty="0" smtClean="0"/>
              <a:t>Personal Responsibility</a:t>
            </a:r>
          </a:p>
          <a:p>
            <a:pPr marL="457200" lvl="1" indent="0">
              <a:buNone/>
            </a:pPr>
            <a:r>
              <a:rPr lang="en-US" sz="2000" dirty="0"/>
              <a:t>	</a:t>
            </a:r>
            <a:r>
              <a:rPr lang="en-US" sz="2000" dirty="0" smtClean="0"/>
              <a:t>Social </a:t>
            </a:r>
            <a:r>
              <a:rPr lang="en-US" sz="2000" dirty="0"/>
              <a:t>Responsibility</a:t>
            </a:r>
          </a:p>
        </p:txBody>
      </p:sp>
    </p:spTree>
    <p:extLst>
      <p:ext uri="{BB962C8B-B14F-4D97-AF65-F5344CB8AC3E}">
        <p14:creationId xmlns:p14="http://schemas.microsoft.com/office/powerpoint/2010/main" val="783328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Component Area Option </a:t>
            </a:r>
            <a:endParaRPr lang="en-US" dirty="0"/>
          </a:p>
        </p:txBody>
      </p:sp>
      <p:sp>
        <p:nvSpPr>
          <p:cNvPr id="3" name="Content Placeholder 2"/>
          <p:cNvSpPr>
            <a:spLocks noGrp="1"/>
          </p:cNvSpPr>
          <p:nvPr>
            <p:ph sz="quarter" idx="13"/>
          </p:nvPr>
        </p:nvSpPr>
        <p:spPr/>
        <p:txBody>
          <a:bodyPr/>
          <a:lstStyle/>
          <a:p>
            <a:r>
              <a:rPr lang="en-US" sz="2000" dirty="0"/>
              <a:t>Courses in this category focus on the development and application of knowledge and skills introduced in the previous eight component areas.</a:t>
            </a:r>
          </a:p>
          <a:p>
            <a:r>
              <a:rPr lang="en-US" sz="2000" dirty="0"/>
              <a:t>Courses used to complete the Component Area Option must meet the definition and criteria specified in one of the foundational component areas </a:t>
            </a:r>
            <a:endParaRPr lang="en-US" sz="2000" dirty="0" smtClean="0"/>
          </a:p>
          <a:p>
            <a:r>
              <a:rPr lang="en-US" sz="2000" dirty="0" smtClean="0"/>
              <a:t>The Core Objectives required in the corresponding Component Area apply to each course used to fulfill the Component Area Option.</a:t>
            </a:r>
          </a:p>
          <a:p>
            <a:r>
              <a:rPr lang="en-US" sz="2000" dirty="0" smtClean="0"/>
              <a:t>Current TTU Institutional Options are </a:t>
            </a:r>
          </a:p>
          <a:p>
            <a:pPr marL="0" indent="0">
              <a:buNone/>
            </a:pPr>
            <a:r>
              <a:rPr lang="en-US" sz="2000" dirty="0" smtClean="0"/>
              <a:t>	Oral Communication (3 SCH)</a:t>
            </a:r>
          </a:p>
          <a:p>
            <a:pPr marL="0" indent="0">
              <a:buNone/>
            </a:pPr>
            <a:r>
              <a:rPr lang="en-US" sz="2000" dirty="0" smtClean="0"/>
              <a:t>	Mathematics and Logic (3 SCH)</a:t>
            </a:r>
            <a:endParaRPr lang="en-US" sz="2000" dirty="0"/>
          </a:p>
        </p:txBody>
      </p:sp>
    </p:spTree>
    <p:extLst>
      <p:ext uri="{BB962C8B-B14F-4D97-AF65-F5344CB8AC3E}">
        <p14:creationId xmlns:p14="http://schemas.microsoft.com/office/powerpoint/2010/main" val="4212810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TENTATIVE TIMELINE</a:t>
            </a:r>
            <a:endParaRPr lang="en-US" dirty="0"/>
          </a:p>
        </p:txBody>
      </p:sp>
      <p:sp>
        <p:nvSpPr>
          <p:cNvPr id="3" name="Content Placeholder 2"/>
          <p:cNvSpPr>
            <a:spLocks noGrp="1"/>
          </p:cNvSpPr>
          <p:nvPr>
            <p:ph sz="quarter" idx="13"/>
          </p:nvPr>
        </p:nvSpPr>
        <p:spPr/>
        <p:txBody>
          <a:bodyPr>
            <a:normAutofit fontScale="70000" lnSpcReduction="20000"/>
          </a:bodyPr>
          <a:lstStyle/>
          <a:p>
            <a:endParaRPr lang="en-US" dirty="0" smtClean="0"/>
          </a:p>
          <a:p>
            <a:r>
              <a:rPr lang="en-US" dirty="0" smtClean="0"/>
              <a:t>November 18, Timeline finalized, guidelines for course proposals presented and discussed</a:t>
            </a:r>
          </a:p>
          <a:p>
            <a:r>
              <a:rPr lang="en-US" dirty="0" smtClean="0"/>
              <a:t>December </a:t>
            </a:r>
            <a:r>
              <a:rPr lang="en-US" dirty="0"/>
              <a:t>16, 2011, Suspend acceptance of applications to add new courses to the core curriculum</a:t>
            </a:r>
          </a:p>
          <a:p>
            <a:r>
              <a:rPr lang="en-US" dirty="0"/>
              <a:t>January 31, 2012, </a:t>
            </a:r>
            <a:r>
              <a:rPr lang="en-US" dirty="0" smtClean="0"/>
              <a:t>Call for course proposals</a:t>
            </a:r>
            <a:endParaRPr lang="en-US" dirty="0"/>
          </a:p>
          <a:p>
            <a:r>
              <a:rPr lang="en-US" dirty="0"/>
              <a:t>May 4, 2012, Deadline for receipt of core curriculum course proposals.</a:t>
            </a:r>
          </a:p>
          <a:p>
            <a:r>
              <a:rPr lang="en-US" dirty="0"/>
              <a:t>Summer 2012, preliminary screening </a:t>
            </a:r>
            <a:r>
              <a:rPr lang="en-US" dirty="0" smtClean="0"/>
              <a:t>proposals by review committee. Problem proposals will be returned for revision.</a:t>
            </a:r>
            <a:endParaRPr lang="en-US" dirty="0"/>
          </a:p>
          <a:p>
            <a:r>
              <a:rPr lang="en-US" dirty="0"/>
              <a:t>September </a:t>
            </a:r>
            <a:r>
              <a:rPr lang="en-US" dirty="0" smtClean="0"/>
              <a:t>7, Proposals approved </a:t>
            </a:r>
            <a:r>
              <a:rPr lang="en-US" dirty="0"/>
              <a:t>by the review committee are forwarded to the appropriate Component Area Committee for final review.</a:t>
            </a:r>
          </a:p>
          <a:p>
            <a:r>
              <a:rPr lang="en-US" dirty="0"/>
              <a:t>December 3, 2012, Component Area Committees present their list of </a:t>
            </a:r>
            <a:r>
              <a:rPr lang="en-US" dirty="0" err="1" smtClean="0"/>
              <a:t>accepte</a:t>
            </a:r>
            <a:r>
              <a:rPr lang="en-US" dirty="0" smtClean="0"/>
              <a:t>, revisal needed </a:t>
            </a:r>
            <a:r>
              <a:rPr lang="en-US" dirty="0"/>
              <a:t>and rejected core curriculum courses</a:t>
            </a:r>
            <a:r>
              <a:rPr lang="en-US" dirty="0" smtClean="0"/>
              <a:t>.  </a:t>
            </a:r>
          </a:p>
          <a:p>
            <a:r>
              <a:rPr lang="en-US" dirty="0" smtClean="0"/>
              <a:t>March </a:t>
            </a:r>
            <a:r>
              <a:rPr lang="en-US" dirty="0"/>
              <a:t>18, 2013 syllabi returned for revision are due. These syllabi will be forwarded immediately to the appropriate Component Area Committee for review.</a:t>
            </a:r>
          </a:p>
          <a:p>
            <a:r>
              <a:rPr lang="en-US" dirty="0"/>
              <a:t>May 3, 2013, provisional core curriculum is presented to the Core Curriculum Steering Committee for review and approval</a:t>
            </a:r>
          </a:p>
          <a:p>
            <a:r>
              <a:rPr lang="en-US" dirty="0"/>
              <a:t>September 2013, core curriculum is submitted to the Academic Council for review.</a:t>
            </a:r>
          </a:p>
          <a:p>
            <a:r>
              <a:rPr lang="en-US" dirty="0"/>
              <a:t>November 30, 2013, core curriculum sent to the Coordinating Board for its approval.</a:t>
            </a:r>
          </a:p>
          <a:p>
            <a:r>
              <a:rPr lang="en-US" dirty="0"/>
              <a:t>Fall 2014, new core curriculum is implemented.</a:t>
            </a:r>
          </a:p>
          <a:p>
            <a:endParaRPr lang="en-US" dirty="0"/>
          </a:p>
        </p:txBody>
      </p:sp>
    </p:spTree>
    <p:extLst>
      <p:ext uri="{BB962C8B-B14F-4D97-AF65-F5344CB8AC3E}">
        <p14:creationId xmlns:p14="http://schemas.microsoft.com/office/powerpoint/2010/main" val="106901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t>KEY POINTS</a:t>
            </a:r>
            <a:r>
              <a:rPr lang="en-US" dirty="0" smtClean="0"/>
              <a:t/>
            </a:r>
            <a:br>
              <a:rPr lang="en-US" dirty="0" smtClean="0"/>
            </a:br>
            <a:endParaRPr lang="en-US" dirty="0"/>
          </a:p>
        </p:txBody>
      </p:sp>
      <p:sp>
        <p:nvSpPr>
          <p:cNvPr id="5" name="Subtitle 4"/>
          <p:cNvSpPr>
            <a:spLocks noGrp="1"/>
          </p:cNvSpPr>
          <p:nvPr>
            <p:ph sz="quarter" idx="13"/>
          </p:nvPr>
        </p:nvSpPr>
        <p:spPr/>
        <p:txBody>
          <a:bodyPr>
            <a:normAutofit lnSpcReduction="10000"/>
          </a:bodyPr>
          <a:lstStyle/>
          <a:p>
            <a:r>
              <a:rPr lang="en-US" sz="2200" dirty="0" smtClean="0"/>
              <a:t>BASED ON BEHAVIORAL OBJECTIVES </a:t>
            </a:r>
          </a:p>
          <a:p>
            <a:r>
              <a:rPr lang="en-US" sz="2200" dirty="0" smtClean="0"/>
              <a:t>LIMITED TO 42 HOURS</a:t>
            </a:r>
          </a:p>
          <a:p>
            <a:r>
              <a:rPr lang="en-US" sz="2200" dirty="0" smtClean="0"/>
              <a:t> CORE COURSES MUST ADDRESS ALL SPECIFIED OBJECTIVES FOR THE COMPONENT AREA</a:t>
            </a:r>
          </a:p>
          <a:p>
            <a:r>
              <a:rPr lang="en-US" sz="2200" dirty="0" smtClean="0"/>
              <a:t>COORDINATING BOARD WILL APPROVE THE CONTENT OF OUR CORE CURRICULUM (DEADLINE FOR SUBMITTAL, 11/30/13)</a:t>
            </a:r>
          </a:p>
          <a:p>
            <a:r>
              <a:rPr lang="en-US" sz="2200" dirty="0" smtClean="0"/>
              <a:t>MUST BE IMPLEMENTED IN FALL 2014</a:t>
            </a:r>
          </a:p>
          <a:p>
            <a:r>
              <a:rPr lang="en-US" sz="2200" dirty="0" smtClean="0"/>
              <a:t>THERE WILL BE A TRANSITION PERIOD WHILE STUDENTS WHO CAME UNDER A PRE-2014 CATALOG COMPLETE THE OLD CORE AND NEW STUDENTS WORK ON THE NEW CORE</a:t>
            </a:r>
          </a:p>
          <a:p>
            <a:endParaRPr lang="en-US" dirty="0" smtClean="0"/>
          </a:p>
          <a:p>
            <a:pPr marL="0" indent="0">
              <a:buNone/>
            </a:pPr>
            <a:endParaRPr lang="en-US" dirty="0"/>
          </a:p>
        </p:txBody>
      </p:sp>
    </p:spTree>
    <p:extLst>
      <p:ext uri="{BB962C8B-B14F-4D97-AF65-F5344CB8AC3E}">
        <p14:creationId xmlns:p14="http://schemas.microsoft.com/office/powerpoint/2010/main" val="4181829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POINTS (CONTINUED)</a:t>
            </a:r>
            <a:endParaRPr lang="en-US" b="1" dirty="0"/>
          </a:p>
        </p:txBody>
      </p:sp>
      <p:sp>
        <p:nvSpPr>
          <p:cNvPr id="3" name="Content Placeholder 2"/>
          <p:cNvSpPr>
            <a:spLocks noGrp="1"/>
          </p:cNvSpPr>
          <p:nvPr>
            <p:ph sz="quarter" idx="13"/>
          </p:nvPr>
        </p:nvSpPr>
        <p:spPr/>
        <p:txBody>
          <a:bodyPr>
            <a:normAutofit fontScale="32500" lnSpcReduction="20000"/>
          </a:bodyPr>
          <a:lstStyle/>
          <a:p>
            <a:r>
              <a:rPr lang="en-US" sz="6200" dirty="0"/>
              <a:t>EMPHASIS ON FRESHMAN/SOPHOMORE LEVEL COURSES, UPPER-LEVEL COURSES DISCOURAGED OR DISALLOWED</a:t>
            </a:r>
          </a:p>
          <a:p>
            <a:r>
              <a:rPr lang="en-US" sz="6200" dirty="0" smtClean="0"/>
              <a:t>CORE WILL BE MORE FOCUSED</a:t>
            </a:r>
          </a:p>
          <a:p>
            <a:pPr marL="457200" lvl="1" indent="0">
              <a:buNone/>
            </a:pPr>
            <a:r>
              <a:rPr lang="en-US" sz="6200" dirty="0" smtClean="0"/>
              <a:t>	INTEGRATED COURSES</a:t>
            </a:r>
          </a:p>
          <a:p>
            <a:pPr marL="457200" lvl="1" indent="0">
              <a:buNone/>
            </a:pPr>
            <a:r>
              <a:rPr lang="en-US" sz="6200" dirty="0"/>
              <a:t>	</a:t>
            </a:r>
            <a:r>
              <a:rPr lang="en-US" sz="6200" dirty="0" smtClean="0"/>
              <a:t>COURSES DEVELOPED AS CORE COURSES</a:t>
            </a:r>
          </a:p>
          <a:p>
            <a:pPr marL="457200" lvl="1" indent="0">
              <a:buNone/>
            </a:pPr>
            <a:r>
              <a:rPr lang="en-US" sz="6200" dirty="0"/>
              <a:t>	</a:t>
            </a:r>
            <a:r>
              <a:rPr lang="en-US" sz="6200" dirty="0" smtClean="0"/>
              <a:t>GENERAL RATHER THAN FOCUSED ON NARROW TOPICS </a:t>
            </a:r>
          </a:p>
          <a:p>
            <a:pPr marL="457200" lvl="1" indent="0">
              <a:buNone/>
            </a:pPr>
            <a:r>
              <a:rPr lang="en-US" sz="6200" dirty="0"/>
              <a:t>	</a:t>
            </a:r>
            <a:r>
              <a:rPr lang="en-US" sz="6200" dirty="0" smtClean="0"/>
              <a:t>ACCESSIBLE TO ALL STUDENTS, NOT FOR MAJORS ONLY</a:t>
            </a:r>
          </a:p>
          <a:p>
            <a:pPr marL="457200" lvl="1" indent="0">
              <a:buNone/>
            </a:pPr>
            <a:r>
              <a:rPr lang="en-US" sz="6200" dirty="0"/>
              <a:t>	</a:t>
            </a:r>
            <a:r>
              <a:rPr lang="en-US" sz="6200" dirty="0" smtClean="0"/>
              <a:t>EMPHASIZE LIFE SKILLS AND KNOWLEDGE </a:t>
            </a:r>
            <a:endParaRPr lang="en-US" sz="6200" dirty="0"/>
          </a:p>
          <a:p>
            <a:pPr marL="457200" lvl="1" indent="0">
              <a:buNone/>
            </a:pPr>
            <a:r>
              <a:rPr lang="en-US" sz="2900" dirty="0" smtClean="0"/>
              <a:t>	</a:t>
            </a:r>
          </a:p>
          <a:p>
            <a:pPr marL="457200" lvl="1" indent="0">
              <a:buNone/>
            </a:pPr>
            <a:r>
              <a:rPr lang="en-US" sz="2200" dirty="0"/>
              <a:t>	</a:t>
            </a:r>
            <a:endParaRPr lang="en-US" sz="2200" dirty="0" smtClean="0"/>
          </a:p>
          <a:p>
            <a:pPr marL="457200" lvl="1" indent="0">
              <a:buNone/>
            </a:pPr>
            <a:r>
              <a:rPr lang="en-US" b="1" dirty="0"/>
              <a:t>	</a:t>
            </a:r>
            <a:endParaRPr lang="en-US" b="1" dirty="0" smtClean="0"/>
          </a:p>
          <a:p>
            <a:pPr marL="457200" lvl="1" indent="0">
              <a:buNone/>
            </a:pPr>
            <a:r>
              <a:rPr lang="en-US" dirty="0"/>
              <a:t>	</a:t>
            </a:r>
            <a:endParaRPr lang="en-US" dirty="0" smtClean="0"/>
          </a:p>
          <a:p>
            <a:pPr marL="457200" lvl="1" indent="0">
              <a:buNone/>
            </a:pPr>
            <a:r>
              <a:rPr lang="en-US" dirty="0"/>
              <a:t>	</a:t>
            </a:r>
            <a:endParaRPr lang="en-US" dirty="0" smtClean="0"/>
          </a:p>
          <a:p>
            <a:pPr marL="457200" lvl="1" indent="0">
              <a:buNone/>
            </a:pPr>
            <a:r>
              <a:rPr lang="en-US" dirty="0"/>
              <a:t>	</a:t>
            </a:r>
          </a:p>
        </p:txBody>
      </p:sp>
    </p:spTree>
    <p:extLst>
      <p:ext uri="{BB962C8B-B14F-4D97-AF65-F5344CB8AC3E}">
        <p14:creationId xmlns:p14="http://schemas.microsoft.com/office/powerpoint/2010/main" val="2303994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7924800" cy="563562"/>
          </a:xfrm>
        </p:spPr>
        <p:txBody>
          <a:bodyPr>
            <a:normAutofit/>
          </a:bodyPr>
          <a:lstStyle/>
          <a:p>
            <a:r>
              <a:rPr lang="en-US" b="1" dirty="0" smtClean="0"/>
              <a:t>Foundational COMPONENT AREAS</a:t>
            </a:r>
            <a:endParaRPr lang="en-US" b="1" dirty="0"/>
          </a:p>
        </p:txBody>
      </p:sp>
      <p:sp>
        <p:nvSpPr>
          <p:cNvPr id="5" name="Content Placeholder 4"/>
          <p:cNvSpPr>
            <a:spLocks noGrp="1"/>
          </p:cNvSpPr>
          <p:nvPr>
            <p:ph sz="quarter" idx="13"/>
          </p:nvPr>
        </p:nvSpPr>
        <p:spPr>
          <a:xfrm>
            <a:off x="609600" y="914400"/>
            <a:ext cx="7924800" cy="4800600"/>
          </a:xfrm>
        </p:spPr>
        <p:txBody>
          <a:bodyPr>
            <a:normAutofit/>
          </a:bodyPr>
          <a:lstStyle/>
          <a:p>
            <a:r>
              <a:rPr lang="en-US" sz="2000" dirty="0" smtClean="0"/>
              <a:t>COMMUNICATION (6 SCH)</a:t>
            </a:r>
          </a:p>
          <a:p>
            <a:r>
              <a:rPr lang="en-US" sz="2000" dirty="0" smtClean="0"/>
              <a:t>MATHEMATICS (3 SCH)</a:t>
            </a:r>
          </a:p>
          <a:p>
            <a:r>
              <a:rPr lang="en-US" sz="2000" dirty="0" smtClean="0"/>
              <a:t>LIFE AND PHYSICAL SCIENCES (6 SCH)</a:t>
            </a:r>
          </a:p>
          <a:p>
            <a:r>
              <a:rPr lang="en-US" sz="2000" dirty="0" smtClean="0"/>
              <a:t>LANGUAGE, PHILOSOPHY, AND CULTURE (3 SCH)</a:t>
            </a:r>
          </a:p>
          <a:p>
            <a:r>
              <a:rPr lang="en-US" sz="2000" dirty="0" smtClean="0"/>
              <a:t>CREATIVE ARTS (3 SCH)</a:t>
            </a:r>
          </a:p>
          <a:p>
            <a:r>
              <a:rPr lang="en-US" sz="2000" dirty="0" smtClean="0"/>
              <a:t>AMERICAN HISTORY (6 SCH)</a:t>
            </a:r>
          </a:p>
          <a:p>
            <a:r>
              <a:rPr lang="en-US" sz="2000" dirty="0" smtClean="0"/>
              <a:t>GOVERNMENT/POLITICAL SCIENCE (6 SCH)</a:t>
            </a:r>
          </a:p>
          <a:p>
            <a:r>
              <a:rPr lang="en-US" sz="2000" dirty="0" smtClean="0"/>
              <a:t>SOCIAL AND BEHAVIORAL SCIENCES (3 SCH)</a:t>
            </a:r>
          </a:p>
          <a:p>
            <a:pPr marL="0" indent="0">
              <a:buNone/>
            </a:pPr>
            <a:endParaRPr lang="en-US" sz="2000" dirty="0" smtClean="0"/>
          </a:p>
          <a:p>
            <a:r>
              <a:rPr lang="en-US" sz="2000" dirty="0" smtClean="0"/>
              <a:t>COMPONENT AREA OPTION (6 SCH)</a:t>
            </a:r>
            <a:endParaRPr lang="en-US" sz="2000" dirty="0"/>
          </a:p>
        </p:txBody>
      </p:sp>
    </p:spTree>
    <p:extLst>
      <p:ext uri="{BB962C8B-B14F-4D97-AF65-F5344CB8AC3E}">
        <p14:creationId xmlns:p14="http://schemas.microsoft.com/office/powerpoint/2010/main" val="1695802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CORE OBJECTIVES</a:t>
            </a:r>
            <a:endParaRPr lang="en-US" b="1" dirty="0"/>
          </a:p>
        </p:txBody>
      </p:sp>
      <p:sp>
        <p:nvSpPr>
          <p:cNvPr id="5" name="Content Placeholder 4"/>
          <p:cNvSpPr>
            <a:spLocks noGrp="1"/>
          </p:cNvSpPr>
          <p:nvPr>
            <p:ph sz="quarter" idx="13"/>
          </p:nvPr>
        </p:nvSpPr>
        <p:spPr/>
        <p:txBody>
          <a:bodyPr>
            <a:normAutofit/>
          </a:bodyPr>
          <a:lstStyle/>
          <a:p>
            <a:pPr lvl="0"/>
            <a:r>
              <a:rPr lang="en-US" sz="2400" u="sng" dirty="0"/>
              <a:t>Critical Thinking Skills</a:t>
            </a:r>
            <a:r>
              <a:rPr lang="en-US" sz="2400" dirty="0"/>
              <a:t>: to include creative thinking, innovation, inquiry, and analysis, evaluation and synthesis of </a:t>
            </a:r>
            <a:r>
              <a:rPr lang="en-US" sz="2400" dirty="0" smtClean="0"/>
              <a:t>information (Must be addressed in all core curriculum courses)</a:t>
            </a:r>
            <a:endParaRPr lang="en-US" sz="2400" dirty="0"/>
          </a:p>
          <a:p>
            <a:pPr lvl="0"/>
            <a:r>
              <a:rPr lang="en-US" sz="2400" u="sng" dirty="0"/>
              <a:t>Communication Skills</a:t>
            </a:r>
            <a:r>
              <a:rPr lang="en-US" sz="2400" dirty="0"/>
              <a:t>: to include effective development, interpretation and expression of ideas through written, oral and visual </a:t>
            </a:r>
            <a:r>
              <a:rPr lang="en-US" sz="2400" dirty="0" smtClean="0"/>
              <a:t>communication (Must be addressed in all core curriculum courses</a:t>
            </a:r>
            <a:endParaRPr lang="en-US" sz="2400" dirty="0"/>
          </a:p>
          <a:p>
            <a:pPr lvl="0"/>
            <a:r>
              <a:rPr lang="en-US" sz="2400" u="sng" dirty="0"/>
              <a:t>Empirical and Quantitative Skills</a:t>
            </a:r>
            <a:r>
              <a:rPr lang="en-US" sz="2400" dirty="0"/>
              <a:t>: to include the manipulation and analysis of numerical data or observable facts resulting in informed </a:t>
            </a:r>
            <a:r>
              <a:rPr lang="en-US" sz="2400" dirty="0" smtClean="0"/>
              <a:t>conclusions</a:t>
            </a:r>
            <a:endParaRPr lang="en-US" sz="2400" dirty="0"/>
          </a:p>
        </p:txBody>
      </p:sp>
    </p:spTree>
    <p:extLst>
      <p:ext uri="{BB962C8B-B14F-4D97-AF65-F5344CB8AC3E}">
        <p14:creationId xmlns:p14="http://schemas.microsoft.com/office/powerpoint/2010/main" val="1747979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990600"/>
            <a:ext cx="7696200" cy="4247317"/>
          </a:xfrm>
          <a:prstGeom prst="rect">
            <a:avLst/>
          </a:prstGeom>
        </p:spPr>
        <p:txBody>
          <a:bodyPr wrap="square">
            <a:spAutoFit/>
          </a:bodyPr>
          <a:lstStyle/>
          <a:p>
            <a:pPr marL="457200" lvl="0" indent="-457200">
              <a:buFont typeface="Arial" pitchFamily="34" charset="0"/>
              <a:buChar char="•"/>
            </a:pPr>
            <a:r>
              <a:rPr lang="en-US" sz="2700" u="sng" dirty="0" smtClean="0"/>
              <a:t>Teamwork</a:t>
            </a:r>
            <a:r>
              <a:rPr lang="en-US" sz="2700" dirty="0" smtClean="0"/>
              <a:t>: to include the ability to consider different points of view and to work effectively with others to support a shared purpose or goal</a:t>
            </a:r>
          </a:p>
          <a:p>
            <a:pPr marL="457200" lvl="0" indent="-457200">
              <a:buFont typeface="Arial" pitchFamily="34" charset="0"/>
              <a:buChar char="•"/>
            </a:pPr>
            <a:r>
              <a:rPr lang="en-US" sz="2700" u="sng" dirty="0" smtClean="0"/>
              <a:t>Personal Responsibility</a:t>
            </a:r>
            <a:r>
              <a:rPr lang="en-US" sz="2700" dirty="0" smtClean="0"/>
              <a:t>: to include the ability to connect choices, actions and consequences to ethical decision-making</a:t>
            </a:r>
          </a:p>
          <a:p>
            <a:pPr marL="457200" lvl="0" indent="-457200">
              <a:buFont typeface="Arial" pitchFamily="34" charset="0"/>
              <a:buChar char="•"/>
            </a:pPr>
            <a:r>
              <a:rPr lang="en-US" sz="2700" u="sng" dirty="0" smtClean="0"/>
              <a:t>Social Responsibility</a:t>
            </a:r>
            <a:r>
              <a:rPr lang="en-US" sz="2700" dirty="0" smtClean="0"/>
              <a:t>: to include intercultural competence, knowledge of civic responsibility, and the ability to engage effectively in regional, national, and global communities</a:t>
            </a:r>
            <a:endParaRPr lang="en-US" sz="2700" dirty="0"/>
          </a:p>
        </p:txBody>
      </p:sp>
    </p:spTree>
    <p:extLst>
      <p:ext uri="{BB962C8B-B14F-4D97-AF65-F5344CB8AC3E}">
        <p14:creationId xmlns:p14="http://schemas.microsoft.com/office/powerpoint/2010/main" val="2119541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639762"/>
          </a:xfrm>
        </p:spPr>
        <p:txBody>
          <a:bodyPr/>
          <a:lstStyle/>
          <a:p>
            <a:r>
              <a:rPr lang="en-US" b="1" dirty="0" smtClean="0"/>
              <a:t>COMMUNICATION</a:t>
            </a:r>
            <a:endParaRPr lang="en-US" b="1" dirty="0"/>
          </a:p>
        </p:txBody>
      </p:sp>
      <p:sp>
        <p:nvSpPr>
          <p:cNvPr id="3" name="Content Placeholder 2"/>
          <p:cNvSpPr>
            <a:spLocks noGrp="1"/>
          </p:cNvSpPr>
          <p:nvPr>
            <p:ph sz="quarter" idx="13"/>
          </p:nvPr>
        </p:nvSpPr>
        <p:spPr>
          <a:xfrm>
            <a:off x="609600" y="990600"/>
            <a:ext cx="7924800" cy="4724400"/>
          </a:xfrm>
        </p:spPr>
        <p:txBody>
          <a:bodyPr>
            <a:noAutofit/>
          </a:bodyPr>
          <a:lstStyle/>
          <a:p>
            <a:r>
              <a:rPr lang="en-US" sz="2000" dirty="0"/>
              <a:t>Courses in this category focus on developing ideas and expressing them clearly, considering the effect of the message, fostering understanding, and building the skills needed to maximize the potential for effecting change through communication.</a:t>
            </a:r>
          </a:p>
          <a:p>
            <a:r>
              <a:rPr lang="en-US" sz="2000" dirty="0"/>
              <a:t>Courses involve the command of oral, aural, written and visual literacy skills that enable people to exchange messages appropriate to the subject, occasion, and audience.</a:t>
            </a:r>
          </a:p>
          <a:p>
            <a:r>
              <a:rPr lang="en-US" sz="2000" dirty="0"/>
              <a:t>The following four Core Objectives must be addressed in each course approved to fulfill this category requirement: </a:t>
            </a:r>
            <a:r>
              <a:rPr lang="en-US" sz="2000" dirty="0" smtClean="0"/>
              <a:t>	</a:t>
            </a:r>
          </a:p>
          <a:p>
            <a:pPr marL="0" indent="0">
              <a:buNone/>
            </a:pPr>
            <a:r>
              <a:rPr lang="en-US" sz="2000" dirty="0"/>
              <a:t>	</a:t>
            </a:r>
            <a:r>
              <a:rPr lang="en-US" sz="2000" dirty="0" smtClean="0"/>
              <a:t>Critical </a:t>
            </a:r>
            <a:r>
              <a:rPr lang="en-US" sz="2000" dirty="0"/>
              <a:t>Thinking </a:t>
            </a:r>
            <a:r>
              <a:rPr lang="en-US" sz="2000" dirty="0" smtClean="0"/>
              <a:t>Skills</a:t>
            </a:r>
          </a:p>
          <a:p>
            <a:pPr marL="0" indent="0">
              <a:buNone/>
            </a:pPr>
            <a:r>
              <a:rPr lang="en-US" sz="2000" dirty="0"/>
              <a:t>	</a:t>
            </a:r>
            <a:r>
              <a:rPr lang="en-US" sz="2000" dirty="0" smtClean="0"/>
              <a:t>Communication Skills</a:t>
            </a:r>
          </a:p>
          <a:p>
            <a:pPr marL="0" indent="0">
              <a:buNone/>
            </a:pPr>
            <a:r>
              <a:rPr lang="en-US" sz="2000" dirty="0" smtClean="0"/>
              <a:t>	Personal Responsibility</a:t>
            </a:r>
          </a:p>
          <a:p>
            <a:pPr marL="0" indent="0">
              <a:buNone/>
            </a:pPr>
            <a:r>
              <a:rPr lang="en-US" sz="2000" dirty="0"/>
              <a:t>	</a:t>
            </a:r>
            <a:r>
              <a:rPr lang="en-US" sz="2000" dirty="0" smtClean="0"/>
              <a:t>Social </a:t>
            </a:r>
            <a:r>
              <a:rPr lang="en-US" sz="2000" dirty="0"/>
              <a:t>Responsibility. </a:t>
            </a:r>
          </a:p>
        </p:txBody>
      </p:sp>
    </p:spTree>
    <p:extLst>
      <p:ext uri="{BB962C8B-B14F-4D97-AF65-F5344CB8AC3E}">
        <p14:creationId xmlns:p14="http://schemas.microsoft.com/office/powerpoint/2010/main" val="1757178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MATHEMATICS</a:t>
            </a:r>
            <a:endParaRPr lang="en-US" b="1" dirty="0"/>
          </a:p>
        </p:txBody>
      </p:sp>
      <p:sp>
        <p:nvSpPr>
          <p:cNvPr id="3" name="Content Placeholder 2"/>
          <p:cNvSpPr>
            <a:spLocks noGrp="1"/>
          </p:cNvSpPr>
          <p:nvPr>
            <p:ph sz="quarter" idx="13"/>
          </p:nvPr>
        </p:nvSpPr>
        <p:spPr/>
        <p:txBody>
          <a:bodyPr>
            <a:normAutofit/>
          </a:bodyPr>
          <a:lstStyle/>
          <a:p>
            <a:r>
              <a:rPr lang="en-US" sz="2000" dirty="0"/>
              <a:t>Courses in this category focus on quantitative literacy in logic, patterns and relationships</a:t>
            </a:r>
          </a:p>
          <a:p>
            <a:r>
              <a:rPr lang="en-US" sz="2000" dirty="0"/>
              <a:t>Courses involve the understanding of key mathematical concepts and the application of appropriate quantitative tools to everyday experience.</a:t>
            </a:r>
          </a:p>
          <a:p>
            <a:r>
              <a:rPr lang="en-US" sz="2000" dirty="0"/>
              <a:t>The following three Core Objectives must be addressed in each course approved to fulfill this category requirement: </a:t>
            </a:r>
            <a:endParaRPr lang="en-US" sz="2000" dirty="0" smtClean="0"/>
          </a:p>
          <a:p>
            <a:pPr marL="457200" lvl="1" indent="0">
              <a:buNone/>
            </a:pPr>
            <a:r>
              <a:rPr lang="en-US" sz="2000" dirty="0"/>
              <a:t>	</a:t>
            </a:r>
            <a:r>
              <a:rPr lang="en-US" sz="2000" dirty="0" smtClean="0"/>
              <a:t>Critical </a:t>
            </a:r>
            <a:r>
              <a:rPr lang="en-US" sz="2000" dirty="0"/>
              <a:t>Thinking </a:t>
            </a:r>
            <a:r>
              <a:rPr lang="en-US" sz="2000" dirty="0" smtClean="0"/>
              <a:t>Skills</a:t>
            </a:r>
          </a:p>
          <a:p>
            <a:pPr marL="457200" lvl="1" indent="0">
              <a:buNone/>
            </a:pPr>
            <a:r>
              <a:rPr lang="en-US" sz="2000" dirty="0"/>
              <a:t>	</a:t>
            </a:r>
            <a:r>
              <a:rPr lang="en-US" sz="2000" dirty="0" smtClean="0"/>
              <a:t>Communication Skills</a:t>
            </a:r>
          </a:p>
          <a:p>
            <a:pPr marL="457200" lvl="1" indent="0">
              <a:buNone/>
            </a:pPr>
            <a:r>
              <a:rPr lang="en-US" sz="2000" dirty="0"/>
              <a:t>	</a:t>
            </a:r>
            <a:r>
              <a:rPr lang="en-US" sz="2000" dirty="0" smtClean="0"/>
              <a:t>Empirical </a:t>
            </a:r>
            <a:r>
              <a:rPr lang="en-US" sz="2000" dirty="0"/>
              <a:t>and Quantitative Skills.</a:t>
            </a:r>
          </a:p>
        </p:txBody>
      </p:sp>
    </p:spTree>
    <p:extLst>
      <p:ext uri="{BB962C8B-B14F-4D97-AF65-F5344CB8AC3E}">
        <p14:creationId xmlns:p14="http://schemas.microsoft.com/office/powerpoint/2010/main" val="1562916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Life and Physical Sciences </a:t>
            </a:r>
            <a:endParaRPr lang="en-US" dirty="0"/>
          </a:p>
        </p:txBody>
      </p:sp>
      <p:sp>
        <p:nvSpPr>
          <p:cNvPr id="3" name="Content Placeholder 2"/>
          <p:cNvSpPr>
            <a:spLocks noGrp="1"/>
          </p:cNvSpPr>
          <p:nvPr>
            <p:ph sz="quarter" idx="13"/>
          </p:nvPr>
        </p:nvSpPr>
        <p:spPr/>
        <p:txBody>
          <a:bodyPr>
            <a:normAutofit/>
          </a:bodyPr>
          <a:lstStyle/>
          <a:p>
            <a:r>
              <a:rPr lang="en-US" sz="2000" dirty="0"/>
              <a:t>Courses in this category focus on describing, explaining, and predicting natural phenomena using the scientific method.</a:t>
            </a:r>
          </a:p>
          <a:p>
            <a:r>
              <a:rPr lang="en-US" sz="2000" dirty="0"/>
              <a:t>Courses involve the understanding of interactions among natural phenomena and the implications of scientific principles on human experiences.</a:t>
            </a:r>
          </a:p>
          <a:p>
            <a:r>
              <a:rPr lang="en-US" sz="2000" dirty="0"/>
              <a:t>The following four Core Objectives must be addressed in each course approved to fulfill this category requirement</a:t>
            </a:r>
            <a:r>
              <a:rPr lang="en-US" sz="2000" dirty="0" smtClean="0"/>
              <a:t>:</a:t>
            </a:r>
          </a:p>
          <a:p>
            <a:pPr marL="0" indent="0">
              <a:buNone/>
            </a:pPr>
            <a:r>
              <a:rPr lang="en-US" sz="2000" dirty="0"/>
              <a:t>	</a:t>
            </a:r>
            <a:r>
              <a:rPr lang="en-US" sz="2000" dirty="0" smtClean="0"/>
              <a:t> </a:t>
            </a:r>
            <a:r>
              <a:rPr lang="en-US" sz="2000" dirty="0"/>
              <a:t>Critical Thinking </a:t>
            </a:r>
            <a:r>
              <a:rPr lang="en-US" sz="2000" dirty="0" smtClean="0"/>
              <a:t>Skills</a:t>
            </a:r>
          </a:p>
          <a:p>
            <a:pPr marL="0" indent="0">
              <a:buNone/>
            </a:pPr>
            <a:r>
              <a:rPr lang="en-US" sz="2000" dirty="0"/>
              <a:t>	</a:t>
            </a:r>
            <a:r>
              <a:rPr lang="en-US" sz="2000" dirty="0" smtClean="0"/>
              <a:t>Communication Skills</a:t>
            </a:r>
          </a:p>
          <a:p>
            <a:pPr marL="0" indent="0">
              <a:buNone/>
            </a:pPr>
            <a:r>
              <a:rPr lang="en-US" sz="2000" dirty="0"/>
              <a:t>	</a:t>
            </a:r>
            <a:r>
              <a:rPr lang="en-US" sz="2000" dirty="0" smtClean="0"/>
              <a:t>Empirical </a:t>
            </a:r>
            <a:r>
              <a:rPr lang="en-US" sz="2000" dirty="0"/>
              <a:t>and Quantitative </a:t>
            </a:r>
            <a:r>
              <a:rPr lang="en-US" sz="2000" dirty="0" smtClean="0"/>
              <a:t>Skills</a:t>
            </a:r>
          </a:p>
          <a:p>
            <a:pPr marL="0" indent="0">
              <a:buNone/>
            </a:pPr>
            <a:r>
              <a:rPr lang="en-US" sz="2000" dirty="0"/>
              <a:t>	</a:t>
            </a:r>
            <a:r>
              <a:rPr lang="en-US" sz="2000" dirty="0" smtClean="0"/>
              <a:t>Teamwork</a:t>
            </a:r>
            <a:endParaRPr lang="en-US" sz="2000" dirty="0"/>
          </a:p>
        </p:txBody>
      </p:sp>
    </p:spTree>
    <p:extLst>
      <p:ext uri="{BB962C8B-B14F-4D97-AF65-F5344CB8AC3E}">
        <p14:creationId xmlns:p14="http://schemas.microsoft.com/office/powerpoint/2010/main" val="3119115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100</TotalTime>
  <Words>1147</Words>
  <Application>Microsoft Office PowerPoint</Application>
  <PresentationFormat>On-screen Show (4:3)</PresentationFormat>
  <Paragraphs>126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Horizon</vt:lpstr>
      <vt:lpstr>THE NEW TEXAS CORE CURRICULUM  (OCTOBER 27, 2011)</vt:lpstr>
      <vt:lpstr>KEY POINTS </vt:lpstr>
      <vt:lpstr>KEY POINTS (CONTINUED)</vt:lpstr>
      <vt:lpstr>Foundational COMPONENT AREAS</vt:lpstr>
      <vt:lpstr>CORE OBJECTIVES</vt:lpstr>
      <vt:lpstr>PowerPoint Presentation</vt:lpstr>
      <vt:lpstr>COMMUNICATION</vt:lpstr>
      <vt:lpstr>MATHEMATICS</vt:lpstr>
      <vt:lpstr>Life and Physical Sciences </vt:lpstr>
      <vt:lpstr>Language, Philosophy, and Culture </vt:lpstr>
      <vt:lpstr>Creative Arts </vt:lpstr>
      <vt:lpstr>American History </vt:lpstr>
      <vt:lpstr>Government/Political Science </vt:lpstr>
      <vt:lpstr>Social and Behavioral Sciences </vt:lpstr>
      <vt:lpstr>Component Area Option </vt:lpstr>
      <vt:lpstr>TENTATIVE TIMELINE</vt:lpstr>
    </vt:vector>
  </TitlesOfParts>
  <Company>Texas Tech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TEXAS CORE CURRICULUM  (OCTOBER 27, 2011)</dc:title>
  <dc:creator>Desktop</dc:creator>
  <cp:lastModifiedBy>Desktop</cp:lastModifiedBy>
  <cp:revision>20</cp:revision>
  <dcterms:created xsi:type="dcterms:W3CDTF">2011-11-09T14:40:45Z</dcterms:created>
  <dcterms:modified xsi:type="dcterms:W3CDTF">2011-11-09T22:54:11Z</dcterms:modified>
</cp:coreProperties>
</file>